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Manas</a:t>
            </a:r>
            <a:r>
              <a:rPr lang="en-US" dirty="0" smtClean="0"/>
              <a:t> Kumar Ray</a:t>
            </a:r>
          </a:p>
          <a:p>
            <a:r>
              <a:rPr lang="en-US" dirty="0" smtClean="0"/>
              <a:t>Department of Computer Application</a:t>
            </a:r>
          </a:p>
          <a:p>
            <a:r>
              <a:rPr lang="en-US" dirty="0" err="1" smtClean="0"/>
              <a:t>B.B.College</a:t>
            </a:r>
            <a:r>
              <a:rPr lang="en-US" dirty="0" smtClean="0"/>
              <a:t>, </a:t>
            </a:r>
            <a:r>
              <a:rPr lang="en-US" smtClean="0"/>
              <a:t>Asansol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Computer Fundamental</a:t>
            </a:r>
            <a:br>
              <a:rPr lang="en-US" dirty="0" smtClean="0"/>
            </a:br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</a:t>
            </a:r>
            <a:r>
              <a:rPr lang="en-US" dirty="0" err="1" smtClean="0"/>
              <a:t>Sem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Basic Units of Measurement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ea typeface="ＭＳ Ｐゴシック" pitchFamily="34" charset="-128"/>
              </a:rPr>
              <a:t>1,000 bytes		=1 kilobyte (K or KB) </a:t>
            </a:r>
            <a:br>
              <a:rPr lang="en-US" sz="3600" smtClean="0">
                <a:ea typeface="ＭＳ Ｐゴシック" pitchFamily="34" charset="-128"/>
              </a:rPr>
            </a:br>
            <a:r>
              <a:rPr lang="en-US" sz="3600" smtClean="0">
                <a:ea typeface="ＭＳ Ｐゴシック" pitchFamily="34" charset="-128"/>
              </a:rPr>
              <a:t>1,000 KB		=1 megabyte (MB) </a:t>
            </a:r>
            <a:br>
              <a:rPr lang="en-US" sz="3600" smtClean="0">
                <a:ea typeface="ＭＳ Ｐゴシック" pitchFamily="34" charset="-128"/>
              </a:rPr>
            </a:br>
            <a:r>
              <a:rPr lang="en-US" sz="3600" smtClean="0">
                <a:ea typeface="ＭＳ Ｐゴシック" pitchFamily="34" charset="-128"/>
              </a:rPr>
              <a:t>1,000 MB		=1 gigabyte (GB) </a:t>
            </a:r>
            <a:br>
              <a:rPr lang="en-US" sz="3600" smtClean="0">
                <a:ea typeface="ＭＳ Ｐゴシック" pitchFamily="34" charset="-128"/>
              </a:rPr>
            </a:br>
            <a:r>
              <a:rPr lang="en-US" sz="3600" smtClean="0">
                <a:ea typeface="ＭＳ Ｐゴシック" pitchFamily="34" charset="-128"/>
              </a:rPr>
              <a:t>1,000 GB		=1 Terabyte (TB)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BASIC PC HARDWARE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HARDWARE is the tangible part of a computer system.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hw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609600"/>
            <a:ext cx="7467600" cy="597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Basic hardware of a PC system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Central Processing Unit (CPU)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Memory Unit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Input Devices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Output Devices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Secondary Storage Devices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1.  Central Processing Unit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981200"/>
            <a:ext cx="8229600" cy="25908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Brain of the computer.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It directs and controls the entire computer system and performs all arithmetic and logical operations.</a:t>
            </a:r>
          </a:p>
        </p:txBody>
      </p:sp>
      <p:pic>
        <p:nvPicPr>
          <p:cNvPr id="15364" name="Picture 5" descr="Namdathloncp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4038600"/>
            <a:ext cx="2514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7" descr="cpu_socke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8688" y="3733800"/>
            <a:ext cx="2805112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2.  Memory Unit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57150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Where the programs and data are stored .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READ ONLY MEMORY (ROM) contains the pre-programmed computer instructions such as the Basic Input Output System (BIOS).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RANDOM ACCESS MEMORY (RAM) is used to store the programs and data that you will run.  Exists only when there is power.</a:t>
            </a:r>
          </a:p>
        </p:txBody>
      </p:sp>
      <p:pic>
        <p:nvPicPr>
          <p:cNvPr id="16388" name="Picture 4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1752600"/>
            <a:ext cx="155892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 descr="sdram_dimm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00725" y="4772025"/>
            <a:ext cx="326707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457200"/>
            <a:ext cx="86868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3.  Input Devices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76400"/>
            <a:ext cx="8229600" cy="48768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Allows data and programs to be sent to the CPU.  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Keyboard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Mouse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Joystick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Microphone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Webcam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Scanner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Monitor</a:t>
            </a:r>
          </a:p>
        </p:txBody>
      </p:sp>
      <p:pic>
        <p:nvPicPr>
          <p:cNvPr id="18436" name="Picture 5" descr="keyboard-p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2667000"/>
            <a:ext cx="333375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7" descr="photo_mou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3733800"/>
            <a:ext cx="2581275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Keyboard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Traditional keyboards</a:t>
            </a:r>
          </a:p>
          <a:p>
            <a:r>
              <a:rPr lang="en-US" smtClean="0">
                <a:ea typeface="ＭＳ Ｐゴシック" pitchFamily="34" charset="-128"/>
              </a:rPr>
              <a:t>Flexible keyboards</a:t>
            </a:r>
          </a:p>
          <a:p>
            <a:r>
              <a:rPr lang="en-US" smtClean="0">
                <a:ea typeface="ＭＳ Ｐゴシック" pitchFamily="34" charset="-128"/>
              </a:rPr>
              <a:t>Ergonomic keyboards</a:t>
            </a:r>
          </a:p>
          <a:p>
            <a:r>
              <a:rPr lang="en-US" smtClean="0">
                <a:ea typeface="ＭＳ Ｐゴシック" pitchFamily="34" charset="-128"/>
              </a:rPr>
              <a:t>Wireless keyboards</a:t>
            </a:r>
          </a:p>
          <a:p>
            <a:r>
              <a:rPr lang="en-US" smtClean="0">
                <a:ea typeface="ＭＳ Ｐゴシック" pitchFamily="34" charset="-128"/>
              </a:rPr>
              <a:t>PDA keyboards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381000"/>
            <a:ext cx="387667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2438400"/>
            <a:ext cx="329565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4343400"/>
            <a:ext cx="31623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Two Types of Mouse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981200"/>
            <a:ext cx="5486400" cy="4648200"/>
          </a:xfrm>
        </p:spPr>
        <p:txBody>
          <a:bodyPr/>
          <a:lstStyle/>
          <a:p>
            <a:pPr eaLnBrk="1" hangingPunct="1"/>
            <a:r>
              <a:rPr lang="en-US" b="1" smtClean="0">
                <a:ea typeface="ＭＳ Ｐゴシック" pitchFamily="34" charset="-128"/>
              </a:rPr>
              <a:t>Mechanical</a:t>
            </a:r>
            <a:r>
              <a:rPr lang="en-US" smtClean="0">
                <a:ea typeface="ＭＳ Ｐゴシック" pitchFamily="34" charset="-128"/>
              </a:rPr>
              <a:t> - a type of computer mouse that has a rubber or metal ball on its underside and it can roll in every direction.  </a:t>
            </a:r>
          </a:p>
          <a:p>
            <a:pPr eaLnBrk="1" hangingPunct="1"/>
            <a:r>
              <a:rPr lang="en-US" b="1" smtClean="0">
                <a:ea typeface="ＭＳ Ｐゴシック" pitchFamily="34" charset="-128"/>
              </a:rPr>
              <a:t>Optical:</a:t>
            </a:r>
            <a:r>
              <a:rPr lang="en-US" smtClean="0">
                <a:ea typeface="ＭＳ Ｐゴシック" pitchFamily="34" charset="-128"/>
              </a:rPr>
              <a:t>  This type uses a laser for detecting the mouse's movement.  </a:t>
            </a:r>
          </a:p>
        </p:txBody>
      </p:sp>
      <p:pic>
        <p:nvPicPr>
          <p:cNvPr id="20484" name="Picture 12" descr="mouse-t2-3"/>
          <p:cNvPicPr>
            <a:picLocks noChangeAspect="1" noChangeArrowheads="1"/>
          </p:cNvPicPr>
          <p:nvPr/>
        </p:nvPicPr>
        <p:blipFill>
          <a:blip r:embed="rId2"/>
          <a:srcRect r="27310"/>
          <a:stretch>
            <a:fillRect/>
          </a:stretch>
        </p:blipFill>
        <p:spPr bwMode="auto">
          <a:xfrm>
            <a:off x="6324600" y="1600200"/>
            <a:ext cx="1538288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4595813"/>
            <a:ext cx="2438400" cy="205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Information Processing System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981200"/>
            <a:ext cx="8229600" cy="44196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DATA is a collection of independent and unorganized facts.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INFORMATION is the processed and organized data presented in a meaningful form.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DATA PROCESSING is the course of doing things in a sequence of steps.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How a Mouse Hooks Up to a PC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981200"/>
            <a:ext cx="82296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PS/2 Mouse </a:t>
            </a:r>
          </a:p>
          <a:p>
            <a:pPr eaLnBrk="1" hangingPunct="1">
              <a:lnSpc>
                <a:spcPct val="90000"/>
              </a:lnSpc>
            </a:pPr>
            <a:endParaRPr lang="en-US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Serial Mouse</a:t>
            </a:r>
          </a:p>
          <a:p>
            <a:pPr eaLnBrk="1" hangingPunct="1">
              <a:lnSpc>
                <a:spcPct val="90000"/>
              </a:lnSpc>
            </a:pPr>
            <a:endParaRPr lang="en-US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USB/Cordless Mouse</a:t>
            </a:r>
          </a:p>
        </p:txBody>
      </p:sp>
      <p:pic>
        <p:nvPicPr>
          <p:cNvPr id="21508" name="Picture 4" descr="ps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144780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 descr="minidin6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1905000"/>
            <a:ext cx="25908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6" descr="serial-mous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4038600"/>
            <a:ext cx="166687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Other Pointing Devices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981200"/>
            <a:ext cx="8229600" cy="44958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Trackball</a:t>
            </a:r>
          </a:p>
          <a:p>
            <a:pPr eaLnBrk="1" hangingPunct="1"/>
            <a:endParaRPr lang="en-US" smtClean="0">
              <a:ea typeface="ＭＳ Ｐゴシック" pitchFamily="34" charset="-128"/>
            </a:endParaRP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Track point</a:t>
            </a:r>
          </a:p>
          <a:p>
            <a:pPr eaLnBrk="1" hangingPunct="1"/>
            <a:endParaRPr lang="en-US" smtClean="0">
              <a:ea typeface="ＭＳ Ｐゴシック" pitchFamily="34" charset="-128"/>
            </a:endParaRP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Touch pad</a:t>
            </a:r>
          </a:p>
          <a:p>
            <a:pPr eaLnBrk="1" hangingPunct="1"/>
            <a:endParaRPr lang="en-US" smtClean="0">
              <a:ea typeface="ＭＳ Ｐゴシック" pitchFamily="34" charset="-128"/>
            </a:endParaRP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Touch Screen</a:t>
            </a:r>
          </a:p>
        </p:txBody>
      </p:sp>
      <p:pic>
        <p:nvPicPr>
          <p:cNvPr id="22532" name="Picture 5" descr="trackba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1524000"/>
            <a:ext cx="2003425" cy="223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7" descr="TrackPointI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1905000"/>
            <a:ext cx="142875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9" descr="touchpa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396240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11" descr="wmr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3581400"/>
            <a:ext cx="3209925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838200"/>
            <a:ext cx="5257800" cy="56388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Joystick – input device for computer games</a:t>
            </a:r>
          </a:p>
          <a:p>
            <a:endParaRPr lang="en-US" smtClean="0">
              <a:ea typeface="ＭＳ Ｐゴシック" pitchFamily="34" charset="-128"/>
            </a:endParaRPr>
          </a:p>
          <a:p>
            <a:r>
              <a:rPr lang="en-US" smtClean="0">
                <a:ea typeface="ＭＳ Ｐゴシック" pitchFamily="34" charset="-128"/>
              </a:rPr>
              <a:t>Light Pens – light-sensitive penlike device</a:t>
            </a:r>
          </a:p>
          <a:p>
            <a:endParaRPr lang="en-US" smtClean="0">
              <a:ea typeface="ＭＳ Ｐゴシック" pitchFamily="34" charset="-128"/>
            </a:endParaRPr>
          </a:p>
          <a:p>
            <a:r>
              <a:rPr lang="en-US" smtClean="0">
                <a:ea typeface="ＭＳ Ｐゴシック" pitchFamily="34" charset="-128"/>
              </a:rPr>
              <a:t>Stylus – penlike device commonly used with tablet PCs and PDAs.</a:t>
            </a:r>
          </a:p>
        </p:txBody>
      </p:sp>
      <p:pic>
        <p:nvPicPr>
          <p:cNvPr id="23555" name="Picture 4"/>
          <p:cNvPicPr>
            <a:picLocks noChangeAspect="1" noChangeArrowheads="1"/>
          </p:cNvPicPr>
          <p:nvPr/>
        </p:nvPicPr>
        <p:blipFill>
          <a:blip r:embed="rId2"/>
          <a:srcRect t="25385"/>
          <a:stretch>
            <a:fillRect/>
          </a:stretch>
        </p:blipFill>
        <p:spPr bwMode="auto">
          <a:xfrm>
            <a:off x="5638800" y="2438400"/>
            <a:ext cx="27622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1524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4648200"/>
            <a:ext cx="196215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Scanning Devices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Optical scanners</a:t>
            </a:r>
          </a:p>
          <a:p>
            <a:r>
              <a:rPr lang="en-US" smtClean="0">
                <a:ea typeface="ＭＳ Ｐゴシック" pitchFamily="34" charset="-128"/>
              </a:rPr>
              <a:t>Card readers</a:t>
            </a:r>
          </a:p>
          <a:p>
            <a:r>
              <a:rPr lang="en-US" smtClean="0">
                <a:ea typeface="ＭＳ Ｐゴシック" pitchFamily="34" charset="-128"/>
              </a:rPr>
              <a:t>Bar code readers</a:t>
            </a:r>
          </a:p>
          <a:p>
            <a:r>
              <a:rPr lang="en-US" smtClean="0">
                <a:ea typeface="ＭＳ Ｐゴシック" pitchFamily="34" charset="-128"/>
              </a:rPr>
              <a:t>Character and mark recognition devices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419600"/>
            <a:ext cx="476250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4648200"/>
            <a:ext cx="2362200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1600200"/>
            <a:ext cx="276225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Image Capturing Devices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Digital Cameras</a:t>
            </a:r>
          </a:p>
          <a:p>
            <a:endParaRPr lang="en-US" smtClean="0">
              <a:ea typeface="ＭＳ Ｐゴシック" pitchFamily="34" charset="-128"/>
            </a:endParaRPr>
          </a:p>
          <a:p>
            <a:endParaRPr lang="en-US" smtClean="0">
              <a:ea typeface="ＭＳ Ｐゴシック" pitchFamily="34" charset="-128"/>
            </a:endParaRPr>
          </a:p>
          <a:p>
            <a:endParaRPr lang="en-US" smtClean="0">
              <a:ea typeface="ＭＳ Ｐゴシック" pitchFamily="34" charset="-128"/>
            </a:endParaRPr>
          </a:p>
          <a:p>
            <a:r>
              <a:rPr lang="en-US" smtClean="0">
                <a:ea typeface="ＭＳ Ｐゴシック" pitchFamily="34" charset="-128"/>
              </a:rPr>
              <a:t>Digital Video Cameras</a:t>
            </a:r>
          </a:p>
        </p:txBody>
      </p:sp>
      <p:pic>
        <p:nvPicPr>
          <p:cNvPr id="2560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1524000"/>
            <a:ext cx="3819525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4343400"/>
            <a:ext cx="33528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4.  Output Devices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Media used by the computer in displaying its responses to our requests and instructions.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Monitor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Audio Speakers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Printer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Types of Monitor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Cathode Ray Tube (CRT)</a:t>
            </a:r>
          </a:p>
          <a:p>
            <a:pPr eaLnBrk="1" hangingPunct="1"/>
            <a:endParaRPr lang="en-US" smtClean="0">
              <a:ea typeface="ＭＳ Ｐゴシック" pitchFamily="34" charset="-128"/>
            </a:endParaRPr>
          </a:p>
          <a:p>
            <a:pPr eaLnBrk="1" hangingPunct="1"/>
            <a:endParaRPr lang="en-US" smtClean="0">
              <a:ea typeface="ＭＳ Ｐゴシック" pitchFamily="34" charset="-128"/>
            </a:endParaRP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Liquid Crystal Display (LCD)</a:t>
            </a:r>
          </a:p>
        </p:txBody>
      </p:sp>
      <p:pic>
        <p:nvPicPr>
          <p:cNvPr id="27652" name="Picture 5" descr="cheap-computer-monitor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9400" y="914400"/>
            <a:ext cx="1981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3276600"/>
            <a:ext cx="219075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Printers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981200"/>
            <a:ext cx="8229600" cy="44196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IMPACT PRINTERS uses pressure by physically striking the paper. Ex. Daisy wheel printers, line printers, dot matrix printers &amp; band printers.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NON-IMPACT PRINTER does not apply pressure on the paper but instead produces character by using lasers, ink spray, photography or heat.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E17-3472ma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685800"/>
            <a:ext cx="3048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7" descr="e26_b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350520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9" descr="B0002A9SKQ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762000"/>
            <a:ext cx="383222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Text Box 10"/>
          <p:cNvSpPr txBox="1">
            <a:spLocks noChangeArrowheads="1"/>
          </p:cNvSpPr>
          <p:nvPr/>
        </p:nvSpPr>
        <p:spPr bwMode="auto">
          <a:xfrm>
            <a:off x="3657600" y="609600"/>
            <a:ext cx="2819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Dot matrix printer</a:t>
            </a:r>
          </a:p>
        </p:txBody>
      </p:sp>
      <p:sp>
        <p:nvSpPr>
          <p:cNvPr id="29702" name="Text Box 11"/>
          <p:cNvSpPr txBox="1">
            <a:spLocks noChangeArrowheads="1"/>
          </p:cNvSpPr>
          <p:nvPr/>
        </p:nvSpPr>
        <p:spPr bwMode="auto">
          <a:xfrm>
            <a:off x="5791200" y="5105400"/>
            <a:ext cx="2819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Inkjet printer</a:t>
            </a:r>
          </a:p>
        </p:txBody>
      </p:sp>
      <p:sp>
        <p:nvSpPr>
          <p:cNvPr id="29703" name="Text Box 12"/>
          <p:cNvSpPr txBox="1">
            <a:spLocks noChangeArrowheads="1"/>
          </p:cNvSpPr>
          <p:nvPr/>
        </p:nvSpPr>
        <p:spPr bwMode="auto">
          <a:xfrm>
            <a:off x="3200400" y="5257800"/>
            <a:ext cx="152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Laser printer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5.  Secondary Storage Devices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Attached to the computer system to allow you to store programs and data permanently for the purpose of retrieving them for future use.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Floppy disk, Hard disk, CD Rom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Information Processing System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981200"/>
            <a:ext cx="8229600" cy="44196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COMPUTER is an electronic machine that follows a set of instructions in order that it may be able to accept and gather data and transform these into information.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Floppy Disk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The most common secondary storage device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3.5</a:t>
            </a:r>
            <a:r>
              <a:rPr lang="ja-JP" altLang="en-US" smtClean="0">
                <a:ea typeface="ＭＳ Ｐゴシック" pitchFamily="34" charset="-128"/>
              </a:rPr>
              <a:t>”</a:t>
            </a:r>
            <a:r>
              <a:rPr lang="en-US" altLang="ja-JP" smtClean="0">
                <a:ea typeface="ＭＳ Ｐゴシック" pitchFamily="34" charset="-128"/>
              </a:rPr>
              <a:t> disk – 1.44MB</a:t>
            </a:r>
            <a:endParaRPr lang="en-US" smtClean="0">
              <a:ea typeface="ＭＳ Ｐゴシック" pitchFamily="34" charset="-128"/>
            </a:endParaRPr>
          </a:p>
        </p:txBody>
      </p:sp>
      <p:pic>
        <p:nvPicPr>
          <p:cNvPr id="31748" name="Picture 4" descr="1inchfloppywithflopp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2667000"/>
            <a:ext cx="4191000" cy="339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High-Capacity Floppy Disks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Floppy disk cartridges</a:t>
            </a:r>
          </a:p>
          <a:p>
            <a:r>
              <a:rPr lang="en-US" smtClean="0">
                <a:ea typeface="ＭＳ Ｐゴシック" pitchFamily="34" charset="-128"/>
              </a:rPr>
              <a:t>3 ½ inches in diameter</a:t>
            </a:r>
          </a:p>
          <a:p>
            <a:r>
              <a:rPr lang="en-US" smtClean="0">
                <a:ea typeface="ＭＳ Ｐゴシック" pitchFamily="34" charset="-128"/>
              </a:rPr>
              <a:t>Stores more information</a:t>
            </a:r>
          </a:p>
          <a:p>
            <a:r>
              <a:rPr lang="en-US" smtClean="0">
                <a:ea typeface="ＭＳ Ｐゴシック" pitchFamily="34" charset="-128"/>
              </a:rPr>
              <a:t>Zip disks</a:t>
            </a:r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633788"/>
            <a:ext cx="5334000" cy="314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Hard Disk Drive or Hard Disk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981200"/>
            <a:ext cx="8229600" cy="44196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Made of rigid materials unlike floppy disks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Holds a greater amount of data</a:t>
            </a:r>
          </a:p>
        </p:txBody>
      </p:sp>
      <p:pic>
        <p:nvPicPr>
          <p:cNvPr id="33796" name="Picture 5" descr="hard_disk_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3200400"/>
            <a:ext cx="2819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Optical Discs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 standard part of modern desktop machines, especially used for multimedia purposes and preferred in loading applications.</a:t>
            </a:r>
          </a:p>
        </p:txBody>
      </p:sp>
      <p:pic>
        <p:nvPicPr>
          <p:cNvPr id="34820" name="Picture 5" descr="cdr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3657600"/>
            <a:ext cx="2895600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Kinds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Blue Ray Disk – 40G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Digital Versatile Disk 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DVD-R – write once, 3.95G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DVD RW – rewritable, 3G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Single Layer and Double Layer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Compact Disk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CD-R – write once, 650MB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CD-RW – rewritable, 700MB</a:t>
            </a:r>
          </a:p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pic>
        <p:nvPicPr>
          <p:cNvPr id="3584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609600"/>
            <a:ext cx="2971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smtClean="0">
                <a:ea typeface="ＭＳ Ｐゴシック" pitchFamily="34" charset="-128"/>
              </a:rPr>
              <a:t>Optical Drives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981200"/>
            <a:ext cx="8610600" cy="3886200"/>
          </a:xfrm>
        </p:spPr>
        <p:txBody>
          <a:bodyPr/>
          <a:lstStyle/>
          <a:p>
            <a:r>
              <a:rPr lang="en-PH" smtClean="0">
                <a:ea typeface="ＭＳ Ｐゴシック" pitchFamily="34" charset="-128"/>
              </a:rPr>
              <a:t>CD-ROM		read CDs</a:t>
            </a:r>
          </a:p>
          <a:p>
            <a:r>
              <a:rPr lang="en-PH" smtClean="0">
                <a:ea typeface="ＭＳ Ｐゴシック" pitchFamily="34" charset="-128"/>
              </a:rPr>
              <a:t>CD-Writer		read/write CDs</a:t>
            </a:r>
          </a:p>
          <a:p>
            <a:r>
              <a:rPr lang="en-PH" smtClean="0">
                <a:ea typeface="ＭＳ Ｐゴシック" pitchFamily="34" charset="-128"/>
              </a:rPr>
              <a:t>DVD-Combo		read/write CDs, read DVD</a:t>
            </a:r>
          </a:p>
          <a:p>
            <a:r>
              <a:rPr lang="en-PH" smtClean="0">
                <a:ea typeface="ＭＳ Ｐゴシック" pitchFamily="34" charset="-128"/>
              </a:rPr>
              <a:t>DVD Writer	 	read/write CDs</a:t>
            </a:r>
          </a:p>
          <a:p>
            <a:pPr>
              <a:buFont typeface="Wingdings" pitchFamily="2" charset="2"/>
              <a:buNone/>
            </a:pPr>
            <a:r>
              <a:rPr lang="en-PH" smtClean="0">
                <a:ea typeface="ＭＳ Ｐゴシック" pitchFamily="34" charset="-128"/>
              </a:rPr>
              <a:t>					read/write DVDs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Other Secondary Storage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Solid-State Storage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No moving parts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Flash memory cards</a:t>
            </a:r>
          </a:p>
          <a:p>
            <a:pPr lvl="1"/>
            <a:endParaRPr lang="en-US" smtClean="0">
              <a:ea typeface="ＭＳ Ｐゴシック" pitchFamily="34" charset="-128"/>
            </a:endParaRPr>
          </a:p>
          <a:p>
            <a:pPr lvl="1"/>
            <a:endParaRPr lang="en-US" smtClean="0">
              <a:ea typeface="ＭＳ Ｐゴシック" pitchFamily="34" charset="-128"/>
            </a:endParaRPr>
          </a:p>
          <a:p>
            <a:pPr lvl="1"/>
            <a:r>
              <a:rPr lang="en-US" smtClean="0">
                <a:ea typeface="ＭＳ Ｐゴシック" pitchFamily="34" charset="-128"/>
              </a:rPr>
              <a:t>USB flash drives</a:t>
            </a: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2"/>
          <a:srcRect t="13158"/>
          <a:stretch>
            <a:fillRect/>
          </a:stretch>
        </p:blipFill>
        <p:spPr bwMode="auto">
          <a:xfrm>
            <a:off x="4857750" y="1676400"/>
            <a:ext cx="42862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4424363"/>
            <a:ext cx="2286000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Parts that Build Up A System Unit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Casing or cover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Power Supply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Motherboard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Microprocessor 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Memory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Video Card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Sound card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Floppy disk drive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Hard disk drive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CD-ROM drive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MODEM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Casing or cover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981200"/>
            <a:ext cx="48768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The box or outer shell that houses most of the computer, it is usually one of the most overlooked parts of the PC.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Protects the computer circuits, cooling and system organization.</a:t>
            </a:r>
          </a:p>
        </p:txBody>
      </p:sp>
      <p:pic>
        <p:nvPicPr>
          <p:cNvPr id="39940" name="Picture 5" descr="p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609600"/>
            <a:ext cx="3429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Power Supply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981200"/>
            <a:ext cx="8382000" cy="4572000"/>
          </a:xfrm>
        </p:spPr>
        <p:txBody>
          <a:bodyPr/>
          <a:lstStyle/>
          <a:p>
            <a:pPr eaLnBrk="1" hangingPunct="1"/>
            <a:r>
              <a:rPr lang="en-US" sz="2800" smtClean="0">
                <a:ea typeface="ＭＳ Ｐゴシック" pitchFamily="34" charset="-128"/>
              </a:rPr>
              <a:t>Responsible for powering every device in your computer.</a:t>
            </a:r>
          </a:p>
          <a:p>
            <a:pPr eaLnBrk="1" hangingPunct="1"/>
            <a:r>
              <a:rPr lang="en-US" sz="2800" smtClean="0">
                <a:ea typeface="ＭＳ Ｐゴシック" pitchFamily="34" charset="-128"/>
              </a:rPr>
              <a:t>Parts of a Power supply:</a:t>
            </a:r>
          </a:p>
          <a:p>
            <a:pPr lvl="1" eaLnBrk="1" hangingPunct="1"/>
            <a:r>
              <a:rPr lang="en-US" sz="2400" smtClean="0">
                <a:ea typeface="ＭＳ Ｐゴシック" pitchFamily="34" charset="-128"/>
              </a:rPr>
              <a:t>Disk drive connectors</a:t>
            </a:r>
          </a:p>
          <a:p>
            <a:pPr lvl="1" eaLnBrk="1" hangingPunct="1"/>
            <a:r>
              <a:rPr lang="en-US" sz="2400" smtClean="0">
                <a:ea typeface="ＭＳ Ｐゴシック" pitchFamily="34" charset="-128"/>
              </a:rPr>
              <a:t>Motherboard connector</a:t>
            </a:r>
          </a:p>
          <a:p>
            <a:pPr lvl="1" eaLnBrk="1" hangingPunct="1"/>
            <a:r>
              <a:rPr lang="en-US" sz="2400" smtClean="0">
                <a:ea typeface="ＭＳ Ｐゴシック" pitchFamily="34" charset="-128"/>
              </a:rPr>
              <a:t>Power supply fan</a:t>
            </a:r>
          </a:p>
          <a:p>
            <a:pPr lvl="1" eaLnBrk="1" hangingPunct="1"/>
            <a:r>
              <a:rPr lang="en-US" sz="2400" smtClean="0">
                <a:ea typeface="ＭＳ Ｐゴシック" pitchFamily="34" charset="-128"/>
              </a:rPr>
              <a:t>Power switch</a:t>
            </a:r>
          </a:p>
          <a:p>
            <a:pPr lvl="1" eaLnBrk="1" hangingPunct="1"/>
            <a:r>
              <a:rPr lang="en-US" sz="2400" smtClean="0">
                <a:ea typeface="ＭＳ Ｐゴシック" pitchFamily="34" charset="-128"/>
              </a:rPr>
              <a:t>Input voltage selector</a:t>
            </a:r>
          </a:p>
          <a:p>
            <a:pPr lvl="1" eaLnBrk="1" hangingPunct="1"/>
            <a:r>
              <a:rPr lang="en-US" sz="2400" smtClean="0">
                <a:ea typeface="ＭＳ Ｐゴシック" pitchFamily="34" charset="-128"/>
              </a:rPr>
              <a:t>Cover</a:t>
            </a:r>
          </a:p>
          <a:p>
            <a:pPr lvl="1" eaLnBrk="1" hangingPunct="1"/>
            <a:r>
              <a:rPr lang="en-US" sz="2400" smtClean="0">
                <a:ea typeface="ＭＳ Ｐゴシック" pitchFamily="34" charset="-128"/>
              </a:rPr>
              <a:t>Power plugs receptacle</a:t>
            </a:r>
          </a:p>
        </p:txBody>
      </p:sp>
      <p:pic>
        <p:nvPicPr>
          <p:cNvPr id="40964" name="Picture 5" descr="2060ad8d-da28-4628-b353-ceee9d6482b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2514600"/>
            <a:ext cx="4114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pc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3276600"/>
            <a:ext cx="3200400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7" descr="paper_l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286000"/>
            <a:ext cx="2535238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AutoShape 8"/>
          <p:cNvSpPr>
            <a:spLocks noChangeArrowheads="1"/>
          </p:cNvSpPr>
          <p:nvPr/>
        </p:nvSpPr>
        <p:spPr bwMode="auto">
          <a:xfrm>
            <a:off x="2743200" y="3810000"/>
            <a:ext cx="2743200" cy="685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PH"/>
          </a:p>
        </p:txBody>
      </p:sp>
      <p:sp>
        <p:nvSpPr>
          <p:cNvPr id="5125" name="Text Box 9"/>
          <p:cNvSpPr txBox="1">
            <a:spLocks noChangeArrowheads="1"/>
          </p:cNvSpPr>
          <p:nvPr/>
        </p:nvSpPr>
        <p:spPr bwMode="auto">
          <a:xfrm>
            <a:off x="2895600" y="3048000"/>
            <a:ext cx="2514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PROCESSING SYSTEM</a:t>
            </a:r>
          </a:p>
        </p:txBody>
      </p:sp>
      <p:pic>
        <p:nvPicPr>
          <p:cNvPr id="5126" name="Picture 11" descr="computer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914400"/>
            <a:ext cx="2209800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 Box 12"/>
          <p:cNvSpPr txBox="1">
            <a:spLocks noChangeArrowheads="1"/>
          </p:cNvSpPr>
          <p:nvPr/>
        </p:nvSpPr>
        <p:spPr bwMode="auto">
          <a:xfrm>
            <a:off x="1143000" y="51054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DATA</a:t>
            </a:r>
          </a:p>
        </p:txBody>
      </p:sp>
      <p:sp>
        <p:nvSpPr>
          <p:cNvPr id="5128" name="Text Box 13"/>
          <p:cNvSpPr txBox="1">
            <a:spLocks noChangeArrowheads="1"/>
          </p:cNvSpPr>
          <p:nvPr/>
        </p:nvSpPr>
        <p:spPr bwMode="auto">
          <a:xfrm>
            <a:off x="6019800" y="52578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INFORMATION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Motherboard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752600"/>
            <a:ext cx="8229600" cy="4724400"/>
          </a:xfrm>
        </p:spPr>
        <p:txBody>
          <a:bodyPr/>
          <a:lstStyle/>
          <a:p>
            <a:pPr eaLnBrk="1" hangingPunct="1"/>
            <a:r>
              <a:rPr lang="en-US" sz="2800" smtClean="0">
                <a:ea typeface="ＭＳ Ｐゴシック" pitchFamily="34" charset="-128"/>
              </a:rPr>
              <a:t>The physical arrangement in a computer that contains the computer</a:t>
            </a:r>
            <a:r>
              <a:rPr lang="ja-JP" altLang="en-US" sz="2800" smtClean="0">
                <a:ea typeface="ＭＳ Ｐゴシック" pitchFamily="34" charset="-128"/>
              </a:rPr>
              <a:t>’</a:t>
            </a:r>
            <a:r>
              <a:rPr lang="en-US" altLang="ja-JP" sz="2800" smtClean="0">
                <a:ea typeface="ＭＳ Ｐゴシック" pitchFamily="34" charset="-128"/>
              </a:rPr>
              <a:t>s basic circuitry and components.</a:t>
            </a:r>
          </a:p>
          <a:p>
            <a:pPr eaLnBrk="1" hangingPunct="1"/>
            <a:r>
              <a:rPr lang="en-US" sz="2800" smtClean="0">
                <a:ea typeface="ＭＳ Ｐゴシック" pitchFamily="34" charset="-128"/>
              </a:rPr>
              <a:t>Components are:</a:t>
            </a:r>
          </a:p>
          <a:p>
            <a:pPr lvl="1" eaLnBrk="1" hangingPunct="1"/>
            <a:r>
              <a:rPr lang="en-US" sz="2400" smtClean="0">
                <a:ea typeface="ＭＳ Ｐゴシック" pitchFamily="34" charset="-128"/>
              </a:rPr>
              <a:t>Microprocessor</a:t>
            </a:r>
          </a:p>
          <a:p>
            <a:pPr lvl="1" eaLnBrk="1" hangingPunct="1"/>
            <a:r>
              <a:rPr lang="en-US" sz="2400" smtClean="0">
                <a:ea typeface="ＭＳ Ｐゴシック" pitchFamily="34" charset="-128"/>
              </a:rPr>
              <a:t>(Optional) Coprocessors</a:t>
            </a:r>
          </a:p>
          <a:p>
            <a:pPr lvl="1" eaLnBrk="1" hangingPunct="1"/>
            <a:r>
              <a:rPr lang="en-US" sz="2400" smtClean="0">
                <a:ea typeface="ＭＳ Ｐゴシック" pitchFamily="34" charset="-128"/>
              </a:rPr>
              <a:t>Memory</a:t>
            </a:r>
          </a:p>
          <a:p>
            <a:pPr lvl="1" eaLnBrk="1" hangingPunct="1"/>
            <a:r>
              <a:rPr lang="en-US" sz="2400" smtClean="0">
                <a:ea typeface="ＭＳ Ｐゴシック" pitchFamily="34" charset="-128"/>
              </a:rPr>
              <a:t>Basic Input/Output System (BIOS)</a:t>
            </a:r>
          </a:p>
          <a:p>
            <a:pPr lvl="1" eaLnBrk="1" hangingPunct="1"/>
            <a:r>
              <a:rPr lang="en-US" sz="2400" smtClean="0">
                <a:ea typeface="ＭＳ Ｐゴシック" pitchFamily="34" charset="-128"/>
              </a:rPr>
              <a:t>Expansion Slot</a:t>
            </a:r>
          </a:p>
          <a:p>
            <a:pPr lvl="1" eaLnBrk="1" hangingPunct="1"/>
            <a:r>
              <a:rPr lang="en-US" sz="2400" smtClean="0">
                <a:ea typeface="ＭＳ Ｐゴシック" pitchFamily="34" charset="-128"/>
              </a:rPr>
              <a:t>Interconnecting circuitry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6" descr="Motherboard-Diagr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404813"/>
            <a:ext cx="6705600" cy="645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Expansion Slots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Graphic cards</a:t>
            </a:r>
          </a:p>
          <a:p>
            <a:r>
              <a:rPr lang="en-US" smtClean="0">
                <a:ea typeface="ＭＳ Ｐゴシック" pitchFamily="34" charset="-128"/>
              </a:rPr>
              <a:t>Sound cards</a:t>
            </a:r>
          </a:p>
          <a:p>
            <a:r>
              <a:rPr lang="en-US" smtClean="0">
                <a:ea typeface="ＭＳ Ｐゴシック" pitchFamily="34" charset="-128"/>
              </a:rPr>
              <a:t>Modem cards</a:t>
            </a:r>
          </a:p>
          <a:p>
            <a:r>
              <a:rPr lang="en-US" smtClean="0">
                <a:ea typeface="ＭＳ Ｐゴシック" pitchFamily="34" charset="-128"/>
              </a:rPr>
              <a:t>Network interface cards/network adapter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Software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Instructions that tell the computer how to process data into the form you want.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Software and programs are interchangeable.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Two major types: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System and Applications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3716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2 Kinds of Software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28600" y="1371600"/>
            <a:ext cx="8763000" cy="5181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1.  System Software enables the application software to interact with the computer hardware.</a:t>
            </a:r>
          </a:p>
          <a:p>
            <a:pPr lvl="1" eaLnBrk="1" hangingPunct="1"/>
            <a:r>
              <a:rPr lang="en-US" sz="2700" smtClean="0">
                <a:ea typeface="ＭＳ Ｐゴシック" pitchFamily="34" charset="-128"/>
              </a:rPr>
              <a:t>Operating Systems are programs that coordinate computer resources, provide an interface between users and the computer; and run applications.</a:t>
            </a:r>
          </a:p>
          <a:p>
            <a:pPr lvl="1" eaLnBrk="1" hangingPunct="1"/>
            <a:r>
              <a:rPr lang="en-US" sz="2700" smtClean="0">
                <a:ea typeface="ＭＳ Ｐゴシック" pitchFamily="34" charset="-128"/>
              </a:rPr>
              <a:t>Utilities perform specific tasks related to managing computer resources.</a:t>
            </a:r>
          </a:p>
          <a:p>
            <a:pPr lvl="1" eaLnBrk="1" hangingPunct="1"/>
            <a:r>
              <a:rPr lang="en-US" sz="2700" smtClean="0">
                <a:ea typeface="ＭＳ Ｐゴシック" pitchFamily="34" charset="-128"/>
              </a:rPr>
              <a:t>Device drivers are specialized programs designed to allow particular input or output devices to communicate with the rest of the computer system.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Functions of a System Software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Managing resources (memory, processing, storage, and devices like printer).</a:t>
            </a:r>
          </a:p>
          <a:p>
            <a:r>
              <a:rPr lang="en-US" smtClean="0">
                <a:ea typeface="ＭＳ Ｐゴシック" pitchFamily="34" charset="-128"/>
              </a:rPr>
              <a:t>Providing user interface</a:t>
            </a:r>
          </a:p>
          <a:p>
            <a:r>
              <a:rPr lang="en-US" smtClean="0">
                <a:ea typeface="ＭＳ Ｐゴシック" pitchFamily="34" charset="-128"/>
              </a:rPr>
              <a:t>Running applications</a:t>
            </a:r>
          </a:p>
          <a:p>
            <a:endParaRPr lang="en-US" smtClean="0">
              <a:ea typeface="ＭＳ Ｐゴシック" pitchFamily="34" charset="-128"/>
            </a:endParaRPr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4600" y="3200400"/>
            <a:ext cx="24479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3"/>
          <a:srcRect l="21852" t="12000" r="21852" b="12000"/>
          <a:stretch>
            <a:fillRect/>
          </a:stretch>
        </p:blipFill>
        <p:spPr bwMode="auto">
          <a:xfrm>
            <a:off x="4114800" y="4343400"/>
            <a:ext cx="1981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4"/>
          <a:srcRect t="2051" b="17192"/>
          <a:stretch>
            <a:fillRect/>
          </a:stretch>
        </p:blipFill>
        <p:spPr bwMode="auto">
          <a:xfrm>
            <a:off x="533400" y="4419600"/>
            <a:ext cx="2957513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2 Kinds of Software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81200"/>
            <a:ext cx="8229600" cy="45720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AutoNum type="arabicPeriod" startAt="2"/>
            </a:pPr>
            <a:r>
              <a:rPr lang="en-US" smtClean="0">
                <a:ea typeface="ＭＳ Ｐゴシック" pitchFamily="34" charset="-128"/>
              </a:rPr>
              <a:t>Applications Software - provides the real functionality of a computer.  It help you use your computer to do specific types of work.</a:t>
            </a:r>
          </a:p>
          <a:p>
            <a:pPr marL="990600" lvl="1" indent="-533400" eaLnBrk="1" hangingPunct="1">
              <a:buFont typeface="Wingdings" pitchFamily="2" charset="2"/>
              <a:buChar char="n"/>
            </a:pPr>
            <a:r>
              <a:rPr lang="en-US" smtClean="0">
                <a:ea typeface="ＭＳ Ｐゴシック" pitchFamily="34" charset="-128"/>
              </a:rPr>
              <a:t>Basic Applications, widely used in all career areas.  </a:t>
            </a:r>
          </a:p>
          <a:p>
            <a:pPr marL="990600" lvl="1" indent="-533400" eaLnBrk="1" hangingPunct="1">
              <a:buFont typeface="Wingdings" pitchFamily="2" charset="2"/>
              <a:buChar char="n"/>
            </a:pPr>
            <a:r>
              <a:rPr lang="en-US" smtClean="0">
                <a:ea typeface="ＭＳ Ｐゴシック" pitchFamily="34" charset="-128"/>
              </a:rPr>
              <a:t>Specialized Applications, more 	    narrowly focused on specific 	  disciplines and occupations.</a:t>
            </a:r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/>
          <a:srcRect l="3751" t="13408" r="11250" b="15083"/>
          <a:stretch>
            <a:fillRect/>
          </a:stretch>
        </p:blipFill>
        <p:spPr bwMode="auto">
          <a:xfrm>
            <a:off x="5867400" y="609600"/>
            <a:ext cx="2514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5341938"/>
            <a:ext cx="2552700" cy="113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DOS and GUI Operating System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Disk Operating System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DOS was the first widely installed operating system for personal computers.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Command-driven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MS-DOS Commands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 COMMAND is the name of a special program that makes your computer carry out a task.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Functions of an Information Processing System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en-US" smtClean="0">
                <a:ea typeface="ＭＳ Ｐゴシック" pitchFamily="34" charset="-128"/>
              </a:rPr>
              <a:t>It accepts and gather data. (INPUT)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en-US" smtClean="0">
                <a:ea typeface="ＭＳ Ｐゴシック" pitchFamily="34" charset="-128"/>
              </a:rPr>
              <a:t>It processes data to become information. (PROCESSING)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en-US" smtClean="0">
                <a:ea typeface="ＭＳ Ｐゴシック" pitchFamily="34" charset="-128"/>
              </a:rPr>
              <a:t>It stores data and information. (STORE)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en-US" smtClean="0">
                <a:ea typeface="ＭＳ Ｐゴシック" pitchFamily="34" charset="-128"/>
              </a:rPr>
              <a:t>It presents information. (OUTPUT)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Graphical User Interface (GUI)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Thru GUI, users can interact directly with the operating system.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Microsoft Windows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Icons, Menus, Dialog boxes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5" descr="d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81000"/>
            <a:ext cx="4876800" cy="260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7" descr="iconcatcher4_0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2514600"/>
            <a:ext cx="5638800" cy="401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FILES</a:t>
            </a:r>
          </a:p>
        </p:txBody>
      </p:sp>
      <p:sp>
        <p:nvSpPr>
          <p:cNvPr id="54275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  <a:noFill/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FILE is simply a collection of information that you store on a disk or diskette.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Must have a unique name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Two parts: the filename and extension separated by a period.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		RECIPE.DOC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EXTENSIONS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Use extension to make your filenames more descriptive.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.DOC – word documents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.XLS – excel documents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.PPT – powerpoint documents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DIRECTORIES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One way of organizing the files on your computer Hard Disk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ROOT – one basic directory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Subdirectories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5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838200"/>
            <a:ext cx="8382000" cy="540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Three Major Components of an Information Processing System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981200"/>
            <a:ext cx="8229600" cy="44196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HARDWARE is the tangible part of a computer system.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SOFTWARE is the non-tangible part that tells the computer how to do its job.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PEOPLEWARE refer to people who use and operate the computer system, write computer programs, and analyze and design the information system.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Basic Units of Measurement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981200"/>
            <a:ext cx="8229600" cy="4267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BIT is a unit of information equivalent to the result of a choice between only 2 possible alternatives in the binary number system.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BYTE is a sequence of 8 bits (enough to represent one character of alphanumeric data) processed as a single unit for information.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Basic Units of Measurement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752600"/>
            <a:ext cx="8229600" cy="48768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 byte can be used to represent a single character, which can be: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A letter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A number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A special character or symbol, or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A space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685800"/>
            <a:ext cx="4267200" cy="310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3048000"/>
            <a:ext cx="457200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0</TotalTime>
  <Words>1225</Words>
  <Application>Microsoft Office PowerPoint</Application>
  <PresentationFormat>On-screen Show (4:3)</PresentationFormat>
  <Paragraphs>234</Paragraphs>
  <Slides>55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Equity</vt:lpstr>
      <vt:lpstr>Computer Fundamental 1st Sem</vt:lpstr>
      <vt:lpstr>Information Processing System</vt:lpstr>
      <vt:lpstr>Information Processing System</vt:lpstr>
      <vt:lpstr>Slide 4</vt:lpstr>
      <vt:lpstr>Functions of an Information Processing System</vt:lpstr>
      <vt:lpstr>Three Major Components of an Information Processing System</vt:lpstr>
      <vt:lpstr>Basic Units of Measurement</vt:lpstr>
      <vt:lpstr>Basic Units of Measurement</vt:lpstr>
      <vt:lpstr>Slide 9</vt:lpstr>
      <vt:lpstr>Basic Units of Measurement</vt:lpstr>
      <vt:lpstr>BASIC PC HARDWARE</vt:lpstr>
      <vt:lpstr>Slide 12</vt:lpstr>
      <vt:lpstr>Basic hardware of a PC system</vt:lpstr>
      <vt:lpstr>1.  Central Processing Unit</vt:lpstr>
      <vt:lpstr>2.  Memory Unit</vt:lpstr>
      <vt:lpstr>Slide 16</vt:lpstr>
      <vt:lpstr>3.  Input Devices</vt:lpstr>
      <vt:lpstr>Keyboard</vt:lpstr>
      <vt:lpstr>Two Types of Mouse</vt:lpstr>
      <vt:lpstr>How a Mouse Hooks Up to a PC</vt:lpstr>
      <vt:lpstr>Other Pointing Devices</vt:lpstr>
      <vt:lpstr>Slide 22</vt:lpstr>
      <vt:lpstr>Scanning Devices</vt:lpstr>
      <vt:lpstr>Image Capturing Devices</vt:lpstr>
      <vt:lpstr>4.  Output Devices</vt:lpstr>
      <vt:lpstr>Types of Monitor</vt:lpstr>
      <vt:lpstr>Printers</vt:lpstr>
      <vt:lpstr>Slide 28</vt:lpstr>
      <vt:lpstr>5.  Secondary Storage Devices</vt:lpstr>
      <vt:lpstr>Floppy Disk</vt:lpstr>
      <vt:lpstr>High-Capacity Floppy Disks </vt:lpstr>
      <vt:lpstr>Hard Disk Drive or Hard Disk </vt:lpstr>
      <vt:lpstr>Optical Discs </vt:lpstr>
      <vt:lpstr>Kinds</vt:lpstr>
      <vt:lpstr>Optical Drives</vt:lpstr>
      <vt:lpstr>Other Secondary Storage</vt:lpstr>
      <vt:lpstr>Parts that Build Up A System Unit</vt:lpstr>
      <vt:lpstr>Casing or cover</vt:lpstr>
      <vt:lpstr>Power Supply</vt:lpstr>
      <vt:lpstr>Motherboard </vt:lpstr>
      <vt:lpstr>Slide 41</vt:lpstr>
      <vt:lpstr>Expansion Slots</vt:lpstr>
      <vt:lpstr>Software</vt:lpstr>
      <vt:lpstr>2 Kinds of Software</vt:lpstr>
      <vt:lpstr>Functions of a System Software</vt:lpstr>
      <vt:lpstr>2 Kinds of Software</vt:lpstr>
      <vt:lpstr>DOS and GUI Operating System</vt:lpstr>
      <vt:lpstr>Disk Operating System</vt:lpstr>
      <vt:lpstr>MS-DOS Commands</vt:lpstr>
      <vt:lpstr>Graphical User Interface (GUI)</vt:lpstr>
      <vt:lpstr>Slide 51</vt:lpstr>
      <vt:lpstr>FILES</vt:lpstr>
      <vt:lpstr>EXTENSIONS</vt:lpstr>
      <vt:lpstr>DIRECTORIES</vt:lpstr>
      <vt:lpstr>Slide 55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Fundamental 1st Sem</dc:title>
  <dc:creator>Manas</dc:creator>
  <cp:lastModifiedBy>ismail - [2010]</cp:lastModifiedBy>
  <cp:revision>2</cp:revision>
  <dcterms:created xsi:type="dcterms:W3CDTF">2006-08-16T00:00:00Z</dcterms:created>
  <dcterms:modified xsi:type="dcterms:W3CDTF">2019-08-21T20:05:41Z</dcterms:modified>
</cp:coreProperties>
</file>